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Lst>
  <p:sldSz cx="9144000" cy="6858000" type="screen4x3"/>
  <p:notesSz cx="6858000" cy="9144000"/>
  <p:custShowLst>
    <p:custShow name="Custom Show 1" id="0">
      <p:sldLst>
        <p:sld r:id="rId2"/>
        <p:sld r:id="rId3"/>
        <p:sld r:id="rId4"/>
        <p:sld r:id="rId5"/>
        <p:sld r:id="rId6"/>
        <p:sld r:id="rId7"/>
        <p:sld r:id="rId8"/>
        <p:sld r:id="rId9"/>
        <p:sld r:id="rId1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70" d="100"/>
          <a:sy n="70" d="100"/>
        </p:scale>
        <p:origin x="-5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21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F3FEF-EAF8-4117-BCDA-2A4A09B9D3A8}" type="datetimeFigureOut">
              <a:rPr lang="en-TT" smtClean="0"/>
              <a:pPr/>
              <a:t>26/10/2011</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E9770-42F4-48B6-A355-37706C9E473D}" type="slidenum">
              <a:rPr lang="en-TT" smtClean="0"/>
              <a:pPr/>
              <a:t>‹#›</a:t>
            </a:fld>
            <a:endParaRPr lang="en-T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dirty="0"/>
          </a:p>
        </p:txBody>
      </p:sp>
      <p:sp>
        <p:nvSpPr>
          <p:cNvPr id="4" name="Slide Number Placeholder 3"/>
          <p:cNvSpPr>
            <a:spLocks noGrp="1"/>
          </p:cNvSpPr>
          <p:nvPr>
            <p:ph type="sldNum" sz="quarter" idx="10"/>
          </p:nvPr>
        </p:nvSpPr>
        <p:spPr/>
        <p:txBody>
          <a:bodyPr/>
          <a:lstStyle/>
          <a:p>
            <a:fld id="{237E9770-42F4-48B6-A355-37706C9E473D}" type="slidenum">
              <a:rPr lang="en-TT" smtClean="0"/>
              <a:pPr/>
              <a:t>4</a:t>
            </a:fld>
            <a:endParaRPr lang="en-T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TT"/>
          </a:p>
        </p:txBody>
      </p:sp>
      <p:sp>
        <p:nvSpPr>
          <p:cNvPr id="4" name="Slide Number Placeholder 3"/>
          <p:cNvSpPr>
            <a:spLocks noGrp="1"/>
          </p:cNvSpPr>
          <p:nvPr>
            <p:ph type="sldNum" sz="quarter" idx="10"/>
          </p:nvPr>
        </p:nvSpPr>
        <p:spPr/>
        <p:txBody>
          <a:bodyPr/>
          <a:lstStyle/>
          <a:p>
            <a:fld id="{237E9770-42F4-48B6-A355-37706C9E473D}" type="slidenum">
              <a:rPr lang="en-TT" smtClean="0"/>
              <a:pPr/>
              <a:t>13</a:t>
            </a:fld>
            <a:endParaRPr lang="en-T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CE440-1A3E-4F36-A0B3-08D0AF5200B3}" type="datetimeFigureOut">
              <a:rPr lang="en-TT" smtClean="0"/>
              <a:pPr/>
              <a:t>26/10/2011</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023194BD-1C97-4FC6-92C7-A9ADFCDDBFFA}" type="slidenum">
              <a:rPr lang="en-TT" smtClean="0"/>
              <a:pPr/>
              <a:t>‹#›</a:t>
            </a:fld>
            <a:endParaRPr lang="en-TT"/>
          </a:p>
        </p:txBody>
      </p:sp>
    </p:spTree>
  </p:cSld>
  <p:clrMapOvr>
    <a:masterClrMapping/>
  </p:clrMapOvr>
  <p:transition spd="med" advClick="0"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CE440-1A3E-4F36-A0B3-08D0AF5200B3}" type="datetimeFigureOut">
              <a:rPr lang="en-TT" smtClean="0"/>
              <a:pPr/>
              <a:t>26/10/2011</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194BD-1C97-4FC6-92C7-A9ADFCDDBFFA}" type="slidenum">
              <a:rPr lang="en-TT" smtClean="0"/>
              <a:pPr/>
              <a:t>‹#›</a:t>
            </a:fld>
            <a:endParaRPr lang="en-T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cdeshafrancis\Music\Playlists\Michael_Jackson_-_Earth_song.mp3" TargetMode="Externa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C:\Users\cdeshafrancis\Music\Playlists\Michael_Jackson_-_Earth_song.mp3"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cdeshafrancis\Music\Playlists\Michael_Jackson_-_Earth_song.mp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cdeshafrancis\Music\Playlists\Michael_Jackson_-_Earth_song.mp3"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C:\Users\cdeshafrancis\Music\Playlists\Michael_Jackson_-_Earth_song.mp3"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cdeshafrancis\Music\Playlists\Michael_Jackson_-_Earth_song.mp3" TargetMode="Externa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cdeshafrancis\Music\Playlists\Michael_Jackson_-_Earth_song.mp3" TargetMode="Externa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Users\cdeshafrancis\Music\Playlists\Michael_Jackson_-_Earth_song.mp3"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file:///C:\Users\cdeshafrancis\Music\Playlists\Michael_Jackson_-_Earth_song.mp3"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C:\Users\cdeshafrancis\Music\Playlists\Michael_Jackson_-_Earth_song.mp3"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Users\cdeshafrancis\Music\Playlists\Michael_Jackson_-_Earth_song.mp3"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C:\Users\cdeshafrancis\Music\Playlists\Michael_Jackson_-_Earth_song.mp3"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en.wikipedia.org/wiki/File:CRHUBH_intersection.JPG" TargetMode="Externa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file:///C:\Users\cdeshafrancis\Music\Playlists\Michael_Jackson_-_Earth_song.mp3" TargetMode="External"/><Relationship Id="rId6" Type="http://schemas.openxmlformats.org/officeDocument/2006/relationships/image" Target="../media/image9.jpeg"/><Relationship Id="rId5" Type="http://schemas.openxmlformats.org/officeDocument/2006/relationships/hyperlink" Target="http://en.wikipedia.org/wiki/File:WrightsonlightsPOS.jpg"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buccooreef.org/images/index_r2_c6.jpg"/>
          <p:cNvPicPr>
            <a:picLocks noChangeAspect="1" noChangeArrowheads="1"/>
          </p:cNvPicPr>
          <p:nvPr/>
        </p:nvPicPr>
        <p:blipFill>
          <a:blip r:embed="rId4"/>
          <a:stretch>
            <a:fillRect/>
          </a:stretch>
        </p:blipFill>
        <p:spPr bwMode="auto">
          <a:xfrm>
            <a:off x="-1" y="-27384"/>
            <a:ext cx="9144001" cy="6885384"/>
          </a:xfrm>
          <a:prstGeom prst="rect">
            <a:avLst/>
          </a:prstGeom>
          <a:noFill/>
          <a:ln>
            <a:noFill/>
          </a:ln>
        </p:spPr>
      </p:pic>
      <p:sp>
        <p:nvSpPr>
          <p:cNvPr id="2" name="Title 1"/>
          <p:cNvSpPr>
            <a:spLocks noGrp="1"/>
          </p:cNvSpPr>
          <p:nvPr>
            <p:ph type="ctrTitle"/>
          </p:nvPr>
        </p:nvSpPr>
        <p:spPr>
          <a:xfrm>
            <a:off x="685800" y="1268760"/>
            <a:ext cx="7772400" cy="2736303"/>
          </a:xfrm>
        </p:spPr>
        <p:txBody>
          <a:bodyPr>
            <a:noAutofit/>
          </a:bodyPr>
          <a:lstStyle/>
          <a:p>
            <a:r>
              <a:rPr lang="en-US" sz="9600" dirty="0" smtClean="0">
                <a:solidFill>
                  <a:srgbClr val="FF0000"/>
                </a:solidFill>
                <a:latin typeface="Brush Script MT" pitchFamily="66" charset="0"/>
                <a:cs typeface="Aharoni" pitchFamily="2" charset="-79"/>
              </a:rPr>
              <a:t>Ecosystems</a:t>
            </a:r>
            <a:endParaRPr lang="en-TT" sz="9600" dirty="0">
              <a:solidFill>
                <a:srgbClr val="FF0000"/>
              </a:solidFill>
              <a:latin typeface="Brush Script MT" pitchFamily="66" charset="0"/>
              <a:cs typeface="Aharoni" pitchFamily="2" charset="-79"/>
            </a:endParaRPr>
          </a:p>
        </p:txBody>
      </p:sp>
      <p:sp>
        <p:nvSpPr>
          <p:cNvPr id="3" name="Subtitle 2"/>
          <p:cNvSpPr>
            <a:spLocks noGrp="1"/>
          </p:cNvSpPr>
          <p:nvPr>
            <p:ph type="subTitle" idx="1"/>
          </p:nvPr>
        </p:nvSpPr>
        <p:spPr/>
        <p:txBody>
          <a:bodyPr/>
          <a:lstStyle/>
          <a:p>
            <a:r>
              <a:rPr lang="en-US" dirty="0" smtClean="0">
                <a:solidFill>
                  <a:srgbClr val="FF0000"/>
                </a:solidFill>
              </a:rPr>
              <a:t>Trinidad and Tobago</a:t>
            </a:r>
            <a:endParaRPr lang="en-TT" dirty="0">
              <a:solidFill>
                <a:srgbClr val="FF0000"/>
              </a:solidFill>
            </a:endParaRPr>
          </a:p>
        </p:txBody>
      </p:sp>
      <p:pic>
        <p:nvPicPr>
          <p:cNvPr id="6" name="Michael_Jackson_-_Earth_song.mp3">
            <a:hlinkClick r:id="" action="ppaction://media"/>
          </p:cNvPr>
          <p:cNvPicPr>
            <a:picLocks noRot="1" noChangeAspect="1"/>
          </p:cNvPicPr>
          <p:nvPr>
            <a:audioFile r:link="rId2"/>
          </p:nvPr>
        </p:nvPicPr>
        <p:blipFill>
          <a:blip r:embed="rId5"/>
          <a:stretch>
            <a:fillRect/>
          </a:stretch>
        </p:blipFill>
        <p:spPr>
          <a:xfrm>
            <a:off x="8604448" y="6309320"/>
            <a:ext cx="304800" cy="304800"/>
          </a:xfrm>
          <a:prstGeom prst="rect">
            <a:avLst/>
          </a:prstGeom>
        </p:spPr>
      </p:pic>
    </p:spTree>
    <p:custDataLst>
      <p:tags r:id="rId1"/>
    </p:custDataLst>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2"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1" presetClass="mediacall" presetSubtype="0" fill="hold" nodeType="withEffect">
                                  <p:stCondLst>
                                    <p:cond delay="0"/>
                                  </p:stCondLst>
                                  <p:childTnLst>
                                    <p:cmd type="call" cmd="playFrom(0.0)">
                                      <p:cBhvr>
                                        <p:cTn id="14" dur="3684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remove"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San Fernando Hill</a:t>
            </a:r>
            <a:br>
              <a:rPr lang="en-US" dirty="0" smtClean="0"/>
            </a:br>
            <a:r>
              <a:rPr lang="en-US" sz="1400" dirty="0" smtClean="0"/>
              <a:t>prior to Quarrying looking east along High Street in the 1890’s</a:t>
            </a:r>
            <a:endParaRPr lang="en-TT" dirty="0"/>
          </a:p>
        </p:txBody>
      </p:sp>
      <p:pic>
        <p:nvPicPr>
          <p:cNvPr id="1026" name="Picture 2" descr="http://upload.wikimedia.org/wikipedia/commons/c/c1/San_Fernando%2C_High_Street%2C_1890s.jpg"/>
          <p:cNvPicPr>
            <a:picLocks noGrp="1" noChangeAspect="1" noChangeArrowheads="1"/>
          </p:cNvPicPr>
          <p:nvPr>
            <p:ph idx="1"/>
          </p:nvPr>
        </p:nvPicPr>
        <p:blipFill>
          <a:blip r:embed="rId3" cstate="print"/>
          <a:srcRect/>
          <a:stretch>
            <a:fillRect/>
          </a:stretch>
        </p:blipFill>
        <p:spPr bwMode="auto">
          <a:xfrm>
            <a:off x="1187624" y="1340768"/>
            <a:ext cx="6408712" cy="4608512"/>
          </a:xfrm>
          <a:prstGeom prst="rect">
            <a:avLst/>
          </a:prstGeom>
          <a:noFill/>
        </p:spPr>
      </p:pic>
      <p:pic>
        <p:nvPicPr>
          <p:cNvPr id="5" name="Michael_Jackson_-_Earth_song.mp3">
            <a:hlinkClick r:id="" action="ppaction://media"/>
          </p:cNvPr>
          <p:cNvPicPr>
            <a:picLocks noRot="1" noChangeAspect="1"/>
          </p:cNvPicPr>
          <p:nvPr>
            <a:audioFile r:link="rId1"/>
          </p:nvPr>
        </p:nvPicPr>
        <p:blipFill>
          <a:blip r:embed="rId4"/>
          <a:stretch>
            <a:fillRect/>
          </a:stretch>
        </p:blipFill>
        <p:spPr>
          <a:xfrm>
            <a:off x="8604448" y="6309320"/>
            <a:ext cx="304800" cy="304800"/>
          </a:xfrm>
          <a:prstGeom prst="rect">
            <a:avLst/>
          </a:prstGeom>
        </p:spPr>
      </p:pic>
    </p:spTree>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68410" fill="hold"/>
                                        <p:tgtEl>
                                          <p:spTgt spid="5"/>
                                        </p:tgtEl>
                                      </p:cBhvr>
                                    </p:cmd>
                                  </p:childTnLst>
                                </p:cTn>
                              </p:par>
                              <p:par>
                                <p:cTn id="7" presetID="9"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dissolve">
                                      <p:cBhvr>
                                        <p:cTn id="9" dur="2000"/>
                                        <p:tgtEl>
                                          <p:spTgt spid="1026"/>
                                        </p:tgtEl>
                                      </p:cBhvr>
                                    </p:animEffect>
                                  </p:childTnLst>
                                </p:cTn>
                              </p:par>
                              <p:par>
                                <p:cTn id="10" presetID="3" presetClass="entr" presetSubtype="5"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0000"/>
                </a:solidFill>
                <a:latin typeface="Brush Script MT" pitchFamily="66" charset="0"/>
              </a:rPr>
              <a:t>What are Wetlands?</a:t>
            </a:r>
            <a:endParaRPr lang="en-TT" sz="7200" dirty="0">
              <a:solidFill>
                <a:srgbClr val="FF0000"/>
              </a:solidFill>
              <a:latin typeface="Brush Script MT" pitchFamily="66" charset="0"/>
            </a:endParaRPr>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r>
              <a:rPr lang="en-US" dirty="0" smtClean="0"/>
              <a:t>	Wetlands are areas of lands that are covered with water either all or only part of the time.  Wetlands include mangroves, coastal lagoons and even coral reefs.</a:t>
            </a:r>
            <a:endParaRPr lang="en-TT" dirty="0"/>
          </a:p>
        </p:txBody>
      </p:sp>
      <p:pic>
        <p:nvPicPr>
          <p:cNvPr id="4" name="Michael_Jackson_-_Earth_song.mp3">
            <a:hlinkClick r:id="" action="ppaction://media"/>
          </p:cNvPr>
          <p:cNvPicPr>
            <a:picLocks noRot="1" noChangeAspect="1"/>
          </p:cNvPicPr>
          <p:nvPr>
            <a:audioFile r:link="rId1"/>
          </p:nvPr>
        </p:nvPicPr>
        <p:blipFill>
          <a:blip r:embed="rId3"/>
          <a:stretch>
            <a:fillRect/>
          </a:stretch>
        </p:blipFill>
        <p:spPr>
          <a:xfrm>
            <a:off x="8604448" y="6309320"/>
            <a:ext cx="304800" cy="304800"/>
          </a:xfrm>
          <a:prstGeom prst="rect">
            <a:avLst/>
          </a:prstGeom>
        </p:spPr>
      </p:pic>
    </p:spTree>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1" presetClass="mediacall" presetSubtype="0" fill="hold" nodeType="withEffect">
                                  <p:stCondLst>
                                    <p:cond delay="0"/>
                                  </p:stCondLst>
                                  <p:childTnLst>
                                    <p:cmd type="call" cmd="playFrom(0.0)">
                                      <p:cBhvr>
                                        <p:cTn id="15" dur="368410"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par>
                                <p:cTn id="21" presetID="5" presetClass="entr" presetSubtype="10" fill="hold" grpId="1"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P spid="2" grpId="1"/>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0000"/>
                </a:solidFill>
                <a:latin typeface="Brush Script MT" pitchFamily="66" charset="0"/>
              </a:rPr>
              <a:t>Importance of wetlands</a:t>
            </a:r>
            <a:endParaRPr lang="en-TT" sz="7200" dirty="0">
              <a:solidFill>
                <a:srgbClr val="FF0000"/>
              </a:solidFill>
              <a:latin typeface="Brush Script MT" pitchFamily="66" charset="0"/>
            </a:endParaRPr>
          </a:p>
        </p:txBody>
      </p:sp>
      <p:sp>
        <p:nvSpPr>
          <p:cNvPr id="3" name="Content Placeholder 2"/>
          <p:cNvSpPr>
            <a:spLocks noGrp="1"/>
          </p:cNvSpPr>
          <p:nvPr>
            <p:ph idx="1"/>
          </p:nvPr>
        </p:nvSpPr>
        <p:spPr/>
        <p:txBody>
          <a:bodyPr>
            <a:normAutofit fontScale="70000" lnSpcReduction="20000"/>
          </a:bodyPr>
          <a:lstStyle/>
          <a:p>
            <a:r>
              <a:rPr lang="en-US" dirty="0" smtClean="0"/>
              <a:t>Wetlands protect the coastal areas by trapping soil in the roots of the plants.  They also protect the coastal areas from hurricanes and high winds.  Destruction of parts of the </a:t>
            </a:r>
            <a:r>
              <a:rPr lang="en-US" dirty="0" err="1" smtClean="0"/>
              <a:t>Kilgwyn</a:t>
            </a:r>
            <a:r>
              <a:rPr lang="en-US" dirty="0" smtClean="0"/>
              <a:t> wetland in Tobago has increased the threat of storm damage to coastal lands.</a:t>
            </a:r>
          </a:p>
          <a:p>
            <a:r>
              <a:rPr lang="en-US" dirty="0" smtClean="0"/>
              <a:t>Wetlands support a wide variety of plants and animals.  There are various food chains and food webs in these wetlands.  Some of the animals found in wetlands are crabs, fish, oysters, birds and other wildlife.</a:t>
            </a:r>
          </a:p>
          <a:p>
            <a:r>
              <a:rPr lang="en-US" dirty="0" smtClean="0"/>
              <a:t>Wetlands are nurseries for many species of animals.  </a:t>
            </a:r>
          </a:p>
          <a:p>
            <a:r>
              <a:rPr lang="en-US" dirty="0" smtClean="0"/>
              <a:t>Wetlands are ecotourism and recreation sites because of their beauty. </a:t>
            </a:r>
          </a:p>
          <a:p>
            <a:r>
              <a:rPr lang="en-US" dirty="0" smtClean="0"/>
              <a:t>Wetlands act as sponges by retaining floodwaters.  The waters are slowly released, helping to control floods</a:t>
            </a:r>
          </a:p>
          <a:p>
            <a:r>
              <a:rPr lang="en-US" dirty="0" smtClean="0"/>
              <a:t>Wetlands filter pollutants and sediments, therefore helping to clean up contaminated waters</a:t>
            </a:r>
          </a:p>
          <a:p>
            <a:endParaRPr lang="en-TT" dirty="0"/>
          </a:p>
        </p:txBody>
      </p:sp>
      <p:pic>
        <p:nvPicPr>
          <p:cNvPr id="4" name="Michael_Jackson_-_Earth_song.mp3">
            <a:hlinkClick r:id="" action="ppaction://media"/>
          </p:cNvPr>
          <p:cNvPicPr>
            <a:picLocks noRot="1" noChangeAspect="1"/>
          </p:cNvPicPr>
          <p:nvPr>
            <a:audioFile r:link="rId1"/>
          </p:nvPr>
        </p:nvPicPr>
        <p:blipFill>
          <a:blip r:embed="rId3"/>
          <a:stretch>
            <a:fillRect/>
          </a:stretch>
        </p:blipFill>
        <p:spPr>
          <a:xfrm>
            <a:off x="8604448" y="6309320"/>
            <a:ext cx="304800" cy="304800"/>
          </a:xfrm>
          <a:prstGeom prst="rect">
            <a:avLst/>
          </a:prstGeom>
        </p:spPr>
      </p:pic>
    </p:spTree>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3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3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3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3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3">
                                            <p:txEl>
                                              <p:pRg st="0" end="0"/>
                                            </p:txEl>
                                          </p:spTgt>
                                        </p:tgtEl>
                                        <p:attrNameLst>
                                          <p:attrName>ppt_y</p:attrName>
                                        </p:attrNameLst>
                                      </p:cBhvr>
                                      <p:tavLst>
                                        <p:tav tm="0">
                                          <p:val>
                                            <p:strVal val="#ppt_y"/>
                                          </p:val>
                                        </p:tav>
                                        <p:tav tm="100000">
                                          <p:val>
                                            <p:strVal val="#ppt_y"/>
                                          </p:val>
                                        </p:tav>
                                      </p:tavLst>
                                    </p:anim>
                                  </p:childTnLst>
                                </p:cTn>
                              </p:par>
                              <p:par>
                                <p:cTn id="51" presetID="1" presetClass="mediacall" presetSubtype="0" fill="hold" nodeType="withEffect">
                                  <p:stCondLst>
                                    <p:cond delay="0"/>
                                  </p:stCondLst>
                                  <p:childTnLst>
                                    <p:cmd type="call" cmd="playFrom(0.0)">
                                      <p:cBhvr>
                                        <p:cTn id="52" dur="3684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endParaRPr lang="en-TT" dirty="0"/>
          </a:p>
        </p:txBody>
      </p:sp>
      <p:pic>
        <p:nvPicPr>
          <p:cNvPr id="23554" name="Picture 2" descr="http://www.cbd.int/cms/ui/photos/photo.aspx?id=375"/>
          <p:cNvPicPr>
            <a:picLocks noGrp="1" noChangeAspect="1" noChangeArrowheads="1"/>
          </p:cNvPicPr>
          <p:nvPr>
            <p:ph idx="1"/>
          </p:nvPr>
        </p:nvPicPr>
        <p:blipFill>
          <a:blip r:embed="rId4" cstate="print"/>
          <a:srcRect/>
          <a:stretch>
            <a:fillRect/>
          </a:stretch>
        </p:blipFill>
        <p:spPr bwMode="auto">
          <a:xfrm rot="21414759">
            <a:off x="321629" y="708460"/>
            <a:ext cx="3331942" cy="2693240"/>
          </a:xfrm>
          <a:prstGeom prst="rect">
            <a:avLst/>
          </a:prstGeom>
          <a:noFill/>
        </p:spPr>
      </p:pic>
      <p:pic>
        <p:nvPicPr>
          <p:cNvPr id="23556" name="Picture 4" descr="http://www.ramsar.org/pictures/trinidad-policy6.jpg"/>
          <p:cNvPicPr>
            <a:picLocks noChangeAspect="1" noChangeArrowheads="1"/>
          </p:cNvPicPr>
          <p:nvPr/>
        </p:nvPicPr>
        <p:blipFill>
          <a:blip r:embed="rId5"/>
          <a:srcRect/>
          <a:stretch>
            <a:fillRect/>
          </a:stretch>
        </p:blipFill>
        <p:spPr bwMode="auto">
          <a:xfrm rot="865129">
            <a:off x="321220" y="3496148"/>
            <a:ext cx="3498277" cy="2564297"/>
          </a:xfrm>
          <a:prstGeom prst="rect">
            <a:avLst/>
          </a:prstGeom>
          <a:noFill/>
        </p:spPr>
      </p:pic>
      <p:sp>
        <p:nvSpPr>
          <p:cNvPr id="6" name="TextBox 5"/>
          <p:cNvSpPr txBox="1"/>
          <p:nvPr/>
        </p:nvSpPr>
        <p:spPr>
          <a:xfrm>
            <a:off x="251520" y="188640"/>
            <a:ext cx="2160240" cy="369332"/>
          </a:xfrm>
          <a:prstGeom prst="rect">
            <a:avLst/>
          </a:prstGeom>
          <a:noFill/>
        </p:spPr>
        <p:txBody>
          <a:bodyPr wrap="square" rtlCol="0">
            <a:spAutoFit/>
          </a:bodyPr>
          <a:lstStyle/>
          <a:p>
            <a:pPr algn="ctr"/>
            <a:r>
              <a:rPr lang="en-US" dirty="0" smtClean="0"/>
              <a:t>Bon Accord Lagoon</a:t>
            </a:r>
            <a:endParaRPr lang="en-TT" dirty="0"/>
          </a:p>
        </p:txBody>
      </p:sp>
      <p:sp>
        <p:nvSpPr>
          <p:cNvPr id="7" name="TextBox 6"/>
          <p:cNvSpPr txBox="1"/>
          <p:nvPr/>
        </p:nvSpPr>
        <p:spPr>
          <a:xfrm>
            <a:off x="0" y="6093296"/>
            <a:ext cx="2808312" cy="646331"/>
          </a:xfrm>
          <a:prstGeom prst="rect">
            <a:avLst/>
          </a:prstGeom>
          <a:noFill/>
        </p:spPr>
        <p:txBody>
          <a:bodyPr wrap="square" rtlCol="0">
            <a:spAutoFit/>
          </a:bodyPr>
          <a:lstStyle/>
          <a:p>
            <a:pPr algn="ctr"/>
            <a:r>
              <a:rPr lang="en-US" dirty="0" smtClean="0"/>
              <a:t>Mangrove roots – </a:t>
            </a:r>
            <a:r>
              <a:rPr lang="en-US" dirty="0" err="1" smtClean="0"/>
              <a:t>Nariva</a:t>
            </a:r>
            <a:r>
              <a:rPr lang="en-US" dirty="0" smtClean="0"/>
              <a:t> Swamp</a:t>
            </a:r>
            <a:endParaRPr lang="en-TT" dirty="0"/>
          </a:p>
        </p:txBody>
      </p:sp>
      <p:pic>
        <p:nvPicPr>
          <p:cNvPr id="23558" name="Picture 6" descr="http://www.studentsoftheworld.info/sites/country/img/18590_TT036.jpg"/>
          <p:cNvPicPr>
            <a:picLocks noChangeAspect="1" noChangeArrowheads="1"/>
          </p:cNvPicPr>
          <p:nvPr/>
        </p:nvPicPr>
        <p:blipFill>
          <a:blip r:embed="rId6"/>
          <a:srcRect/>
          <a:stretch>
            <a:fillRect/>
          </a:stretch>
        </p:blipFill>
        <p:spPr bwMode="auto">
          <a:xfrm rot="530434">
            <a:off x="4283968" y="188640"/>
            <a:ext cx="4286250" cy="2800350"/>
          </a:xfrm>
          <a:prstGeom prst="rect">
            <a:avLst/>
          </a:prstGeom>
          <a:noFill/>
        </p:spPr>
      </p:pic>
      <p:sp>
        <p:nvSpPr>
          <p:cNvPr id="9" name="TextBox 8"/>
          <p:cNvSpPr txBox="1"/>
          <p:nvPr/>
        </p:nvSpPr>
        <p:spPr>
          <a:xfrm>
            <a:off x="3923928" y="3068960"/>
            <a:ext cx="3096344" cy="369332"/>
          </a:xfrm>
          <a:prstGeom prst="rect">
            <a:avLst/>
          </a:prstGeom>
          <a:noFill/>
        </p:spPr>
        <p:txBody>
          <a:bodyPr wrap="square" rtlCol="0">
            <a:spAutoFit/>
          </a:bodyPr>
          <a:lstStyle/>
          <a:p>
            <a:pPr algn="ctr"/>
            <a:r>
              <a:rPr lang="en-US" dirty="0" smtClean="0"/>
              <a:t>Wetlands of the Pitch Lake</a:t>
            </a:r>
            <a:endParaRPr lang="en-TT" dirty="0"/>
          </a:p>
        </p:txBody>
      </p:sp>
      <p:pic>
        <p:nvPicPr>
          <p:cNvPr id="23560" name="Picture 8" descr="http://trinikayak.tripod.com/pictures/kayak6-s.jpg"/>
          <p:cNvPicPr>
            <a:picLocks noChangeAspect="1" noChangeArrowheads="1"/>
          </p:cNvPicPr>
          <p:nvPr/>
        </p:nvPicPr>
        <p:blipFill>
          <a:blip r:embed="rId7"/>
          <a:srcRect/>
          <a:stretch>
            <a:fillRect/>
          </a:stretch>
        </p:blipFill>
        <p:spPr bwMode="auto">
          <a:xfrm rot="20709488">
            <a:off x="4211960" y="3501008"/>
            <a:ext cx="4248473" cy="2664296"/>
          </a:xfrm>
          <a:prstGeom prst="rect">
            <a:avLst/>
          </a:prstGeom>
          <a:noFill/>
        </p:spPr>
      </p:pic>
      <p:sp>
        <p:nvSpPr>
          <p:cNvPr id="11" name="TextBox 10"/>
          <p:cNvSpPr txBox="1"/>
          <p:nvPr/>
        </p:nvSpPr>
        <p:spPr>
          <a:xfrm>
            <a:off x="5724128" y="6309320"/>
            <a:ext cx="2339752" cy="369332"/>
          </a:xfrm>
          <a:prstGeom prst="rect">
            <a:avLst/>
          </a:prstGeom>
          <a:noFill/>
        </p:spPr>
        <p:txBody>
          <a:bodyPr wrap="square" rtlCol="0">
            <a:spAutoFit/>
          </a:bodyPr>
          <a:lstStyle/>
          <a:p>
            <a:pPr algn="ctr"/>
            <a:r>
              <a:rPr lang="en-US" dirty="0" smtClean="0"/>
              <a:t>Wetlands in </a:t>
            </a:r>
            <a:r>
              <a:rPr lang="en-US" dirty="0" err="1" smtClean="0"/>
              <a:t>Godineaux</a:t>
            </a:r>
            <a:endParaRPr lang="en-TT" dirty="0"/>
          </a:p>
        </p:txBody>
      </p:sp>
      <p:pic>
        <p:nvPicPr>
          <p:cNvPr id="12" name="Michael_Jackson_-_Earth_song.mp3">
            <a:hlinkClick r:id="" action="ppaction://media"/>
          </p:cNvPr>
          <p:cNvPicPr>
            <a:picLocks noRot="1" noChangeAspect="1"/>
          </p:cNvPicPr>
          <p:nvPr>
            <a:audioFile r:link="rId1"/>
          </p:nvPr>
        </p:nvPicPr>
        <p:blipFill>
          <a:blip r:embed="rId8"/>
          <a:stretch>
            <a:fillRect/>
          </a:stretch>
        </p:blipFill>
        <p:spPr>
          <a:xfrm>
            <a:off x="8604448" y="6309320"/>
            <a:ext cx="304800" cy="304800"/>
          </a:xfrm>
          <a:prstGeom prst="rect">
            <a:avLst/>
          </a:prstGeom>
        </p:spPr>
      </p:pic>
    </p:spTree>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in)">
                                      <p:cBhvr>
                                        <p:cTn id="7" dur="2000"/>
                                        <p:tgtEl>
                                          <p:spTgt spid="23554"/>
                                        </p:tgtEl>
                                      </p:cBhvr>
                                    </p:animEffect>
                                  </p:childTnLst>
                                </p:cTn>
                              </p:par>
                              <p:par>
                                <p:cTn id="8" presetID="7" presetClass="entr" presetSubtype="4" fill="hold" nodeType="withEffect">
                                  <p:stCondLst>
                                    <p:cond delay="0"/>
                                  </p:stCondLst>
                                  <p:childTnLst>
                                    <p:set>
                                      <p:cBhvr>
                                        <p:cTn id="9" dur="1" fill="hold">
                                          <p:stCondLst>
                                            <p:cond delay="0"/>
                                          </p:stCondLst>
                                        </p:cTn>
                                        <p:tgtEl>
                                          <p:spTgt spid="23558"/>
                                        </p:tgtEl>
                                        <p:attrNameLst>
                                          <p:attrName>style.visibility</p:attrName>
                                        </p:attrNameLst>
                                      </p:cBhvr>
                                      <p:to>
                                        <p:strVal val="visible"/>
                                      </p:to>
                                    </p:set>
                                    <p:anim calcmode="lin" valueType="num">
                                      <p:cBhvr additive="base">
                                        <p:cTn id="10" dur="2000" fill="hold"/>
                                        <p:tgtEl>
                                          <p:spTgt spid="23558"/>
                                        </p:tgtEl>
                                        <p:attrNameLst>
                                          <p:attrName>ppt_x</p:attrName>
                                        </p:attrNameLst>
                                      </p:cBhvr>
                                      <p:tavLst>
                                        <p:tav tm="0">
                                          <p:val>
                                            <p:strVal val="#ppt_x"/>
                                          </p:val>
                                        </p:tav>
                                        <p:tav tm="100000">
                                          <p:val>
                                            <p:strVal val="#ppt_x"/>
                                          </p:val>
                                        </p:tav>
                                      </p:tavLst>
                                    </p:anim>
                                    <p:anim calcmode="lin" valueType="num">
                                      <p:cBhvr additive="base">
                                        <p:cTn id="11" dur="2000" fill="hold"/>
                                        <p:tgtEl>
                                          <p:spTgt spid="23558"/>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23560"/>
                                        </p:tgtEl>
                                        <p:attrNameLst>
                                          <p:attrName>style.visibility</p:attrName>
                                        </p:attrNameLst>
                                      </p:cBhvr>
                                      <p:to>
                                        <p:strVal val="visible"/>
                                      </p:to>
                                    </p:set>
                                    <p:animEffect transition="in" filter="wipe(down)">
                                      <p:cBhvr>
                                        <p:cTn id="14" dur="500"/>
                                        <p:tgtEl>
                                          <p:spTgt spid="23560"/>
                                        </p:tgtEl>
                                      </p:cBhvr>
                                    </p:animEffect>
                                  </p:childTnLst>
                                </p:cTn>
                              </p:par>
                              <p:par>
                                <p:cTn id="15" presetID="8" presetClass="entr" presetSubtype="16" fill="hold" nodeType="with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diamond(in)">
                                      <p:cBhvr>
                                        <p:cTn id="17" dur="2000"/>
                                        <p:tgtEl>
                                          <p:spTgt spid="23556"/>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0-#ppt_w/2"/>
                                          </p:val>
                                        </p:tav>
                                        <p:tav tm="100000">
                                          <p:val>
                                            <p:strVal val="#ppt_x"/>
                                          </p:val>
                                        </p:tav>
                                      </p:tavLst>
                                    </p:anim>
                                    <p:anim calcmode="lin" valueType="num">
                                      <p:cBhvr additive="base">
                                        <p:cTn id="21" dur="2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000" fill="hold"/>
                                        <p:tgtEl>
                                          <p:spTgt spid="9"/>
                                        </p:tgtEl>
                                        <p:attrNameLst>
                                          <p:attrName>ppt_x</p:attrName>
                                        </p:attrNameLst>
                                      </p:cBhvr>
                                      <p:tavLst>
                                        <p:tav tm="0">
                                          <p:val>
                                            <p:strVal val="#ppt_x"/>
                                          </p:val>
                                        </p:tav>
                                        <p:tav tm="100000">
                                          <p:val>
                                            <p:strVal val="#ppt_x"/>
                                          </p:val>
                                        </p:tav>
                                      </p:tavLst>
                                    </p:anim>
                                    <p:anim calcmode="lin" valueType="num">
                                      <p:cBhvr additive="base">
                                        <p:cTn id="2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2000" fill="hold"/>
                                        <p:tgtEl>
                                          <p:spTgt spid="11"/>
                                        </p:tgtEl>
                                        <p:attrNameLst>
                                          <p:attrName>ppt_x</p:attrName>
                                        </p:attrNameLst>
                                      </p:cBhvr>
                                      <p:tavLst>
                                        <p:tav tm="0">
                                          <p:val>
                                            <p:strVal val="1+#ppt_w/2"/>
                                          </p:val>
                                        </p:tav>
                                        <p:tav tm="100000">
                                          <p:val>
                                            <p:strVal val="#ppt_x"/>
                                          </p:val>
                                        </p:tav>
                                      </p:tavLst>
                                    </p:anim>
                                    <p:anim calcmode="lin" valueType="num">
                                      <p:cBhvr additive="base">
                                        <p:cTn id="31"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ppt_x"/>
                                          </p:val>
                                        </p:tav>
                                        <p:tav tm="100000">
                                          <p:val>
                                            <p:strVal val="#ppt_x"/>
                                          </p:val>
                                        </p:tav>
                                      </p:tavLst>
                                    </p:anim>
                                    <p:anim calcmode="lin" valueType="num">
                                      <p:cBhvr additive="base">
                                        <p:cTn id="37" dur="2000" fill="hold"/>
                                        <p:tgtEl>
                                          <p:spTgt spid="7"/>
                                        </p:tgtEl>
                                        <p:attrNameLst>
                                          <p:attrName>ppt_y</p:attrName>
                                        </p:attrNameLst>
                                      </p:cBhvr>
                                      <p:tavLst>
                                        <p:tav tm="0">
                                          <p:val>
                                            <p:strVal val="1+#ppt_h/2"/>
                                          </p:val>
                                        </p:tav>
                                        <p:tav tm="100000">
                                          <p:val>
                                            <p:strVal val="#ppt_y"/>
                                          </p:val>
                                        </p:tav>
                                      </p:tavLst>
                                    </p:anim>
                                  </p:childTnLst>
                                </p:cTn>
                              </p:par>
                              <p:par>
                                <p:cTn id="38" presetID="1" presetClass="mediacall" presetSubtype="0" fill="hold" nodeType="withEffect">
                                  <p:stCondLst>
                                    <p:cond delay="0"/>
                                  </p:stCondLst>
                                  <p:childTnLst>
                                    <p:cmd type="call" cmd="playFrom(0.0)">
                                      <p:cBhvr>
                                        <p:cTn id="39" dur="36841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6" grpId="0"/>
      <p:bldP spid="7"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TT"/>
          </a:p>
        </p:txBody>
      </p:sp>
      <p:sp>
        <p:nvSpPr>
          <p:cNvPr id="3" name="Content Placeholder 2"/>
          <p:cNvSpPr>
            <a:spLocks noGrp="1"/>
          </p:cNvSpPr>
          <p:nvPr>
            <p:ph idx="1"/>
          </p:nvPr>
        </p:nvSpPr>
        <p:spPr/>
        <p:txBody>
          <a:bodyPr/>
          <a:lstStyle/>
          <a:p>
            <a:endParaRPr lang="en-TT"/>
          </a:p>
        </p:txBody>
      </p:sp>
    </p:spTree>
  </p:cSld>
  <p:clrMapOvr>
    <a:masterClrMapping/>
  </p:clrMapOvr>
  <p:transition spd="med" advClick="0"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FF0000"/>
                </a:solidFill>
                <a:latin typeface="Brush Script MT" pitchFamily="66" charset="0"/>
              </a:rPr>
              <a:t>What is an Ecosystem?</a:t>
            </a:r>
            <a:endParaRPr lang="en-TT" sz="8000" dirty="0">
              <a:solidFill>
                <a:srgbClr val="FF0000"/>
              </a:solidFill>
              <a:latin typeface="Brush Script MT" pitchFamily="66" charset="0"/>
            </a:endParaRPr>
          </a:p>
        </p:txBody>
      </p:sp>
      <p:sp>
        <p:nvSpPr>
          <p:cNvPr id="3" name="Content Placeholder 2"/>
          <p:cNvSpPr>
            <a:spLocks noGrp="1"/>
          </p:cNvSpPr>
          <p:nvPr>
            <p:ph idx="1"/>
          </p:nvPr>
        </p:nvSpPr>
        <p:spPr/>
        <p:txBody>
          <a:bodyPr/>
          <a:lstStyle/>
          <a:p>
            <a:pPr algn="just">
              <a:buNone/>
            </a:pPr>
            <a:r>
              <a:rPr lang="en-US" dirty="0" smtClean="0"/>
              <a:t>	</a:t>
            </a:r>
            <a:r>
              <a:rPr lang="en-US" dirty="0"/>
              <a:t>	</a:t>
            </a:r>
            <a:endParaRPr lang="en-US" dirty="0" smtClean="0"/>
          </a:p>
          <a:p>
            <a:pPr algn="just">
              <a:buNone/>
            </a:pPr>
            <a:r>
              <a:rPr lang="en-US" dirty="0"/>
              <a:t>	</a:t>
            </a:r>
            <a:r>
              <a:rPr lang="en-US" dirty="0" smtClean="0"/>
              <a:t>An Ecosystem is a community of living and non living things that function together.  Within an ecosystem, organisms are interdependent and adapted to the environment. Ecosystems can be as large as deserts or as small as ponds.</a:t>
            </a:r>
            <a:endParaRPr lang="en-TT" dirty="0" smtClean="0"/>
          </a:p>
          <a:p>
            <a:pPr>
              <a:buNone/>
            </a:pPr>
            <a:endParaRPr lang="en-TT" dirty="0"/>
          </a:p>
        </p:txBody>
      </p:sp>
      <p:pic>
        <p:nvPicPr>
          <p:cNvPr id="5" name="Michael_Jackson_-_Earth_song.mp3">
            <a:hlinkClick r:id="" action="ppaction://media"/>
          </p:cNvPr>
          <p:cNvPicPr>
            <a:picLocks noRot="1" noChangeAspect="1"/>
          </p:cNvPicPr>
          <p:nvPr>
            <a:audioFile r:link="rId2"/>
          </p:nvPr>
        </p:nvPicPr>
        <p:blipFill>
          <a:blip r:embed="rId4"/>
          <a:stretch>
            <a:fillRect/>
          </a:stretch>
        </p:blipFill>
        <p:spPr>
          <a:xfrm>
            <a:off x="8604448" y="6309320"/>
            <a:ext cx="304800" cy="304800"/>
          </a:xfrm>
          <a:prstGeom prst="rect">
            <a:avLst/>
          </a:prstGeom>
        </p:spPr>
      </p:pic>
    </p:spTree>
    <p:custDataLst>
      <p:tags r:id="rId1"/>
    </p:custDataLst>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par>
                                <p:cTn id="16" presetID="1" presetClass="mediacall" presetSubtype="0" fill="hold" nodeType="withEffect">
                                  <p:stCondLst>
                                    <p:cond delay="0"/>
                                  </p:stCondLst>
                                  <p:childTnLst>
                                    <p:cmd type="call" cmd="playFrom(0.0)">
                                      <p:cBhvr>
                                        <p:cTn id="17" dur="3684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0000"/>
                </a:solidFill>
                <a:latin typeface="Brush Script MT" pitchFamily="66" charset="0"/>
              </a:rPr>
              <a:t>Types of Ecosystems</a:t>
            </a:r>
            <a:endParaRPr lang="en-TT" sz="7200" dirty="0">
              <a:solidFill>
                <a:srgbClr val="FF0000"/>
              </a:solidFill>
              <a:latin typeface="Brush Script MT" pitchFamily="66" charset="0"/>
            </a:endParaRPr>
          </a:p>
        </p:txBody>
      </p:sp>
      <p:sp>
        <p:nvSpPr>
          <p:cNvPr id="3" name="Content Placeholder 2"/>
          <p:cNvSpPr>
            <a:spLocks noGrp="1"/>
          </p:cNvSpPr>
          <p:nvPr>
            <p:ph idx="1"/>
          </p:nvPr>
        </p:nvSpPr>
        <p:spPr/>
        <p:txBody>
          <a:bodyPr/>
          <a:lstStyle/>
          <a:p>
            <a:r>
              <a:rPr lang="en-US" dirty="0" smtClean="0"/>
              <a:t>Wetlands/Swamps</a:t>
            </a:r>
          </a:p>
          <a:p>
            <a:r>
              <a:rPr lang="en-US" dirty="0" smtClean="0"/>
              <a:t>Coral Reefs</a:t>
            </a:r>
          </a:p>
          <a:p>
            <a:r>
              <a:rPr lang="en-US" dirty="0" smtClean="0"/>
              <a:t>Rainforests</a:t>
            </a:r>
          </a:p>
          <a:p>
            <a:r>
              <a:rPr lang="en-US" dirty="0" smtClean="0"/>
              <a:t>Deep seas and beaches</a:t>
            </a:r>
          </a:p>
          <a:p>
            <a:r>
              <a:rPr lang="en-US" dirty="0" smtClean="0"/>
              <a:t>Savannahs</a:t>
            </a:r>
          </a:p>
          <a:p>
            <a:r>
              <a:rPr lang="en-US" dirty="0" smtClean="0"/>
              <a:t>Urban </a:t>
            </a:r>
            <a:r>
              <a:rPr lang="en-US" dirty="0" err="1" smtClean="0"/>
              <a:t>Centres</a:t>
            </a:r>
            <a:r>
              <a:rPr lang="en-US" dirty="0" smtClean="0"/>
              <a:t> like cities</a:t>
            </a:r>
            <a:endParaRPr lang="en-TT" dirty="0"/>
          </a:p>
        </p:txBody>
      </p:sp>
      <p:pic>
        <p:nvPicPr>
          <p:cNvPr id="5" name="Michael_Jackson_-_Earth_song.mp3">
            <a:hlinkClick r:id="" action="ppaction://media"/>
          </p:cNvPr>
          <p:cNvPicPr>
            <a:picLocks noRot="1" noChangeAspect="1"/>
          </p:cNvPicPr>
          <p:nvPr>
            <a:audioFile r:link="rId2"/>
          </p:nvPr>
        </p:nvPicPr>
        <p:blipFill>
          <a:blip r:embed="rId4"/>
          <a:stretch>
            <a:fillRect/>
          </a:stretch>
        </p:blipFill>
        <p:spPr>
          <a:xfrm>
            <a:off x="8604448" y="6309320"/>
            <a:ext cx="304800" cy="304800"/>
          </a:xfrm>
          <a:prstGeom prst="rect">
            <a:avLst/>
          </a:prstGeom>
        </p:spPr>
      </p:pic>
    </p:spTree>
    <p:custDataLst>
      <p:tags r:id="rId1"/>
    </p:custDataLst>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000"/>
                                        <p:tgtEl>
                                          <p:spTgt spid="3">
                                            <p:txEl>
                                              <p:pRg st="0" end="0"/>
                                            </p:txEl>
                                          </p:spTgt>
                                        </p:tgtEl>
                                      </p:cBhvr>
                                    </p:animEffect>
                                  </p:childTnLst>
                                </p:cTn>
                              </p:par>
                            </p:childTnLst>
                          </p:cTn>
                        </p:par>
                        <p:par>
                          <p:cTn id="13" fill="hold">
                            <p:stCondLst>
                              <p:cond delay="4000"/>
                            </p:stCondLst>
                            <p:childTnLst>
                              <p:par>
                                <p:cTn id="14" presetID="8"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amond(in)">
                                      <p:cBhvr>
                                        <p:cTn id="16" dur="2000"/>
                                        <p:tgtEl>
                                          <p:spTgt spid="3">
                                            <p:txEl>
                                              <p:pRg st="1" end="1"/>
                                            </p:txEl>
                                          </p:spTgt>
                                        </p:tgtEl>
                                      </p:cBhvr>
                                    </p:animEffect>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4" presetClass="entr" presetSubtype="1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2000"/>
                                        <p:tgtEl>
                                          <p:spTgt spid="3">
                                            <p:txEl>
                                              <p:pRg st="3" end="3"/>
                                            </p:txEl>
                                          </p:spTgt>
                                        </p:tgtEl>
                                      </p:cBhvr>
                                    </p:animEffect>
                                  </p:childTnLst>
                                </p:cTn>
                              </p:par>
                            </p:childTnLst>
                          </p:cTn>
                        </p:par>
                        <p:par>
                          <p:cTn id="26" fill="hold">
                            <p:stCondLst>
                              <p:cond delay="10000"/>
                            </p:stCondLst>
                            <p:childTnLst>
                              <p:par>
                                <p:cTn id="27" presetID="22" presetClass="entr" presetSubtype="4"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2000"/>
                                        <p:tgtEl>
                                          <p:spTgt spid="3">
                                            <p:txEl>
                                              <p:pRg st="4" end="4"/>
                                            </p:txEl>
                                          </p:spTgt>
                                        </p:tgtEl>
                                      </p:cBhvr>
                                    </p:animEffect>
                                  </p:childTnLst>
                                </p:cTn>
                              </p:par>
                            </p:childTnLst>
                          </p:cTn>
                        </p:par>
                        <p:par>
                          <p:cTn id="30" fill="hold">
                            <p:stCondLst>
                              <p:cond delay="12000"/>
                            </p:stCondLst>
                            <p:childTnLst>
                              <p:par>
                                <p:cTn id="31" presetID="3" presetClass="entr" presetSubtype="1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2000"/>
                                        <p:tgtEl>
                                          <p:spTgt spid="3">
                                            <p:txEl>
                                              <p:pRg st="5" end="5"/>
                                            </p:txEl>
                                          </p:spTgt>
                                        </p:tgtEl>
                                      </p:cBhvr>
                                    </p:animEffect>
                                  </p:childTnLst>
                                </p:cTn>
                              </p:par>
                              <p:par>
                                <p:cTn id="34" presetID="1" presetClass="mediacall" presetSubtype="0" fill="hold" nodeType="withEffect">
                                  <p:stCondLst>
                                    <p:cond delay="0"/>
                                  </p:stCondLst>
                                  <p:childTnLst>
                                    <p:cmd type="call" cmd="playFrom(0.0)">
                                      <p:cBhvr>
                                        <p:cTn id="35" dur="3684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FF0000"/>
                </a:solidFill>
                <a:latin typeface="Brush Script MT" pitchFamily="66" charset="0"/>
              </a:rPr>
              <a:t/>
            </a:r>
            <a:br>
              <a:rPr lang="en-US" sz="8000" dirty="0" smtClean="0">
                <a:solidFill>
                  <a:srgbClr val="FF0000"/>
                </a:solidFill>
                <a:latin typeface="Brush Script MT" pitchFamily="66" charset="0"/>
              </a:rPr>
            </a:br>
            <a:r>
              <a:rPr lang="en-US" sz="8000" dirty="0" smtClean="0">
                <a:solidFill>
                  <a:srgbClr val="FF0000"/>
                </a:solidFill>
                <a:latin typeface="Brush Script MT" pitchFamily="66" charset="0"/>
              </a:rPr>
              <a:t>Caroni Swamp</a:t>
            </a:r>
            <a:br>
              <a:rPr lang="en-US" sz="8000" dirty="0" smtClean="0">
                <a:solidFill>
                  <a:srgbClr val="FF0000"/>
                </a:solidFill>
                <a:latin typeface="Brush Script MT" pitchFamily="66" charset="0"/>
              </a:rPr>
            </a:br>
            <a:endParaRPr lang="en-TT" sz="8000" dirty="0">
              <a:solidFill>
                <a:srgbClr val="FF0000"/>
              </a:solidFill>
              <a:latin typeface="Brush Script MT" pitchFamily="66" charset="0"/>
            </a:endParaRPr>
          </a:p>
        </p:txBody>
      </p:sp>
      <p:pic>
        <p:nvPicPr>
          <p:cNvPr id="4" name="Content Placeholder 3" descr="http://www.traveladventures.org/downloads/caroni02cr.jpg"/>
          <p:cNvPicPr>
            <a:picLocks noGrp="1"/>
          </p:cNvPicPr>
          <p:nvPr>
            <p:ph idx="1"/>
          </p:nvPr>
        </p:nvPicPr>
        <p:blipFill>
          <a:blip r:embed="rId4"/>
          <a:srcRect/>
          <a:stretch>
            <a:fillRect/>
          </a:stretch>
        </p:blipFill>
        <p:spPr bwMode="auto">
          <a:xfrm>
            <a:off x="1907704" y="1844824"/>
            <a:ext cx="5050532" cy="4003923"/>
          </a:xfrm>
          <a:prstGeom prst="rect">
            <a:avLst/>
          </a:prstGeom>
          <a:noFill/>
          <a:ln w="9525">
            <a:noFill/>
            <a:miter lim="800000"/>
            <a:headEnd/>
            <a:tailEnd/>
          </a:ln>
        </p:spPr>
      </p:pic>
      <p:pic>
        <p:nvPicPr>
          <p:cNvPr id="5" name="Michael_Jackson_-_Earth_song.mp3">
            <a:hlinkClick r:id="" action="ppaction://media"/>
          </p:cNvPr>
          <p:cNvPicPr>
            <a:picLocks noRot="1" noChangeAspect="1"/>
          </p:cNvPicPr>
          <p:nvPr>
            <a:audioFile r:link="rId1"/>
          </p:nvPr>
        </p:nvPicPr>
        <p:blipFill>
          <a:blip r:embed="rId5"/>
          <a:stretch>
            <a:fillRect/>
          </a:stretch>
        </p:blipFill>
        <p:spPr>
          <a:xfrm>
            <a:off x="8604448" y="6309320"/>
            <a:ext cx="304800" cy="304800"/>
          </a:xfrm>
          <a:prstGeom prst="rect">
            <a:avLst/>
          </a:prstGeom>
        </p:spPr>
      </p:pic>
    </p:spTree>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par>
                                <p:cTn id="13" presetID="1" presetClass="mediacall" presetSubtype="0" fill="hold" nodeType="withEffect">
                                  <p:stCondLst>
                                    <p:cond delay="0"/>
                                  </p:stCondLst>
                                  <p:childTnLst>
                                    <p:cmd type="call" cmd="playFrom(0.0)">
                                      <p:cBhvr>
                                        <p:cTn id="14" dur="3684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err="1" smtClean="0">
                <a:solidFill>
                  <a:srgbClr val="FF0000"/>
                </a:solidFill>
                <a:latin typeface="Brush Script MT" pitchFamily="66" charset="0"/>
              </a:rPr>
              <a:t>Buccoo</a:t>
            </a:r>
            <a:r>
              <a:rPr lang="en-US" sz="8000" dirty="0" smtClean="0">
                <a:solidFill>
                  <a:srgbClr val="FF0000"/>
                </a:solidFill>
                <a:latin typeface="Brush Script MT" pitchFamily="66" charset="0"/>
              </a:rPr>
              <a:t> Reef - Tobago</a:t>
            </a:r>
            <a:endParaRPr lang="en-TT" sz="8000" dirty="0">
              <a:solidFill>
                <a:srgbClr val="FF0000"/>
              </a:solidFill>
              <a:latin typeface="Brush Script MT" pitchFamily="66" charset="0"/>
            </a:endParaRPr>
          </a:p>
        </p:txBody>
      </p:sp>
      <p:pic>
        <p:nvPicPr>
          <p:cNvPr id="4" name="il_fi" descr="http://www.wri.org/attach/tobago_reef.jpg"/>
          <p:cNvPicPr>
            <a:picLocks noGrp="1"/>
          </p:cNvPicPr>
          <p:nvPr>
            <p:ph idx="1"/>
          </p:nvPr>
        </p:nvPicPr>
        <p:blipFill>
          <a:blip r:embed="rId3"/>
          <a:srcRect/>
          <a:stretch>
            <a:fillRect/>
          </a:stretch>
        </p:blipFill>
        <p:spPr bwMode="auto">
          <a:xfrm>
            <a:off x="2411760" y="1772816"/>
            <a:ext cx="5256583" cy="4176464"/>
          </a:xfrm>
          <a:prstGeom prst="rect">
            <a:avLst/>
          </a:prstGeom>
          <a:noFill/>
          <a:ln w="9525">
            <a:noFill/>
            <a:miter lim="800000"/>
            <a:headEnd/>
            <a:tailEnd/>
          </a:ln>
        </p:spPr>
      </p:pic>
      <p:pic>
        <p:nvPicPr>
          <p:cNvPr id="5" name="Michael_Jackson_-_Earth_song.mp3">
            <a:hlinkClick r:id="" action="ppaction://media"/>
          </p:cNvPr>
          <p:cNvPicPr>
            <a:picLocks noRot="1" noChangeAspect="1"/>
          </p:cNvPicPr>
          <p:nvPr>
            <a:audioFile r:link="rId1"/>
          </p:nvPr>
        </p:nvPicPr>
        <p:blipFill>
          <a:blip r:embed="rId4"/>
          <a:stretch>
            <a:fillRect/>
          </a:stretch>
        </p:blipFill>
        <p:spPr>
          <a:xfrm>
            <a:off x="8604448" y="6309320"/>
            <a:ext cx="304800" cy="304800"/>
          </a:xfrm>
          <a:prstGeom prst="rect">
            <a:avLst/>
          </a:prstGeom>
        </p:spPr>
      </p:pic>
    </p:spTree>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par>
                                <p:cTn id="13" presetID="1" presetClass="mediacall" presetSubtype="0" fill="hold" nodeType="withEffect">
                                  <p:stCondLst>
                                    <p:cond delay="0"/>
                                  </p:stCondLst>
                                  <p:childTnLst>
                                    <p:cmd type="call" cmd="playFrom(0.0)">
                                      <p:cBhvr>
                                        <p:cTn id="14" dur="3684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2088"/>
          </a:xfrm>
        </p:spPr>
        <p:txBody>
          <a:bodyPr>
            <a:noAutofit/>
          </a:bodyPr>
          <a:lstStyle/>
          <a:p>
            <a:r>
              <a:rPr lang="en-US" sz="6600" dirty="0" err="1" smtClean="0">
                <a:solidFill>
                  <a:srgbClr val="FF0000"/>
                </a:solidFill>
                <a:latin typeface="Brush Script MT" pitchFamily="66" charset="0"/>
              </a:rPr>
              <a:t>Asa</a:t>
            </a:r>
            <a:r>
              <a:rPr lang="en-US" sz="6600" dirty="0" smtClean="0">
                <a:solidFill>
                  <a:srgbClr val="FF0000"/>
                </a:solidFill>
                <a:latin typeface="Brush Script MT" pitchFamily="66" charset="0"/>
              </a:rPr>
              <a:t> Wright – </a:t>
            </a:r>
            <a:br>
              <a:rPr lang="en-US" sz="6600" dirty="0" smtClean="0">
                <a:solidFill>
                  <a:srgbClr val="FF0000"/>
                </a:solidFill>
                <a:latin typeface="Brush Script MT" pitchFamily="66" charset="0"/>
              </a:rPr>
            </a:br>
            <a:r>
              <a:rPr lang="en-US" sz="6600" dirty="0" smtClean="0">
                <a:solidFill>
                  <a:srgbClr val="FF0000"/>
                </a:solidFill>
                <a:latin typeface="Brush Script MT" pitchFamily="66" charset="0"/>
              </a:rPr>
              <a:t>Northern Range </a:t>
            </a:r>
            <a:br>
              <a:rPr lang="en-US" sz="6600" dirty="0" smtClean="0">
                <a:solidFill>
                  <a:srgbClr val="FF0000"/>
                </a:solidFill>
                <a:latin typeface="Brush Script MT" pitchFamily="66" charset="0"/>
              </a:rPr>
            </a:br>
            <a:r>
              <a:rPr lang="en-US" sz="1400" dirty="0" smtClean="0"/>
              <a:t>at about 12 000 feet</a:t>
            </a:r>
            <a:endParaRPr lang="en-TT" sz="1400" dirty="0"/>
          </a:p>
        </p:txBody>
      </p:sp>
      <p:pic>
        <p:nvPicPr>
          <p:cNvPr id="4" name="Content Placeholder 3" descr="Up in the mountains"/>
          <p:cNvPicPr>
            <a:picLocks noGrp="1"/>
          </p:cNvPicPr>
          <p:nvPr>
            <p:ph idx="1"/>
          </p:nvPr>
        </p:nvPicPr>
        <p:blipFill>
          <a:blip r:embed="rId3"/>
          <a:srcRect/>
          <a:stretch>
            <a:fillRect/>
          </a:stretch>
        </p:blipFill>
        <p:spPr bwMode="auto">
          <a:xfrm>
            <a:off x="2051721" y="2204864"/>
            <a:ext cx="5112568" cy="4032448"/>
          </a:xfrm>
          <a:prstGeom prst="rect">
            <a:avLst/>
          </a:prstGeom>
          <a:noFill/>
          <a:ln w="9525">
            <a:noFill/>
            <a:miter lim="800000"/>
            <a:headEnd/>
            <a:tailEnd/>
          </a:ln>
        </p:spPr>
      </p:pic>
      <p:pic>
        <p:nvPicPr>
          <p:cNvPr id="5" name="Michael_Jackson_-_Earth_song.mp3">
            <a:hlinkClick r:id="" action="ppaction://media"/>
          </p:cNvPr>
          <p:cNvPicPr>
            <a:picLocks noRot="1" noChangeAspect="1"/>
          </p:cNvPicPr>
          <p:nvPr>
            <a:audioFile r:link="rId1"/>
          </p:nvPr>
        </p:nvPicPr>
        <p:blipFill>
          <a:blip r:embed="rId4"/>
          <a:stretch>
            <a:fillRect/>
          </a:stretch>
        </p:blipFill>
        <p:spPr>
          <a:xfrm>
            <a:off x="8604448" y="6309320"/>
            <a:ext cx="304800" cy="304800"/>
          </a:xfrm>
          <a:prstGeom prst="rect">
            <a:avLst/>
          </a:prstGeom>
        </p:spPr>
      </p:pic>
    </p:spTree>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par>
                                <p:cTn id="13" presetID="1" presetClass="mediacall" presetSubtype="0" fill="hold" nodeType="withEffect">
                                  <p:stCondLst>
                                    <p:cond delay="0"/>
                                  </p:stCondLst>
                                  <p:childTnLst>
                                    <p:cmd type="call" cmd="playFrom(0.0)">
                                      <p:cBhvr>
                                        <p:cTn id="14" dur="3684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rgbClr val="FF0000"/>
                </a:solidFill>
                <a:latin typeface="Brush Script MT" pitchFamily="66" charset="0"/>
              </a:rPr>
              <a:t>T</a:t>
            </a:r>
            <a:r>
              <a:rPr lang="en-US" sz="7200" dirty="0" smtClean="0">
                <a:solidFill>
                  <a:srgbClr val="FF0000"/>
                </a:solidFill>
                <a:latin typeface="Brush Script MT" pitchFamily="66" charset="0"/>
              </a:rPr>
              <a:t>he beach at </a:t>
            </a:r>
            <a:r>
              <a:rPr lang="en-US" sz="7200" dirty="0" err="1" smtClean="0">
                <a:solidFill>
                  <a:srgbClr val="FF0000"/>
                </a:solidFill>
                <a:latin typeface="Brush Script MT" pitchFamily="66" charset="0"/>
              </a:rPr>
              <a:t>Blanchisseuse</a:t>
            </a:r>
            <a:endParaRPr lang="en-TT" sz="7200" dirty="0">
              <a:solidFill>
                <a:srgbClr val="FF0000"/>
              </a:solidFill>
              <a:latin typeface="Brush Script MT" pitchFamily="66" charset="0"/>
            </a:endParaRPr>
          </a:p>
        </p:txBody>
      </p:sp>
      <p:pic>
        <p:nvPicPr>
          <p:cNvPr id="4" name="Content Placeholder 3" descr="Boats on the beach at Blanchisseuse"/>
          <p:cNvPicPr>
            <a:picLocks noGrp="1"/>
          </p:cNvPicPr>
          <p:nvPr>
            <p:ph idx="1"/>
          </p:nvPr>
        </p:nvPicPr>
        <p:blipFill>
          <a:blip r:embed="rId3"/>
          <a:srcRect/>
          <a:stretch>
            <a:fillRect/>
          </a:stretch>
        </p:blipFill>
        <p:spPr bwMode="auto">
          <a:xfrm>
            <a:off x="2051720" y="1772816"/>
            <a:ext cx="4896544" cy="3816424"/>
          </a:xfrm>
          <a:prstGeom prst="rect">
            <a:avLst/>
          </a:prstGeom>
          <a:noFill/>
          <a:ln w="9525">
            <a:noFill/>
            <a:miter lim="800000"/>
            <a:headEnd/>
            <a:tailEnd/>
          </a:ln>
        </p:spPr>
      </p:pic>
      <p:pic>
        <p:nvPicPr>
          <p:cNvPr id="5" name="Michael_Jackson_-_Earth_song.mp3">
            <a:hlinkClick r:id="" action="ppaction://media"/>
          </p:cNvPr>
          <p:cNvPicPr>
            <a:picLocks noRot="1" noChangeAspect="1"/>
          </p:cNvPicPr>
          <p:nvPr>
            <a:audioFile r:link="rId1"/>
          </p:nvPr>
        </p:nvPicPr>
        <p:blipFill>
          <a:blip r:embed="rId4"/>
          <a:stretch>
            <a:fillRect/>
          </a:stretch>
        </p:blipFill>
        <p:spPr>
          <a:xfrm>
            <a:off x="8604448" y="6309320"/>
            <a:ext cx="304800" cy="304800"/>
          </a:xfrm>
          <a:prstGeom prst="rect">
            <a:avLst/>
          </a:prstGeom>
        </p:spPr>
      </p:pic>
    </p:spTree>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par>
                                <p:cTn id="13" presetID="1" presetClass="mediacall" presetSubtype="0" fill="hold" nodeType="withEffect">
                                  <p:stCondLst>
                                    <p:cond delay="0"/>
                                  </p:stCondLst>
                                  <p:childTnLst>
                                    <p:cmd type="call" cmd="playFrom(0.0)">
                                      <p:cBhvr>
                                        <p:cTn id="14" dur="3684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0000"/>
                </a:solidFill>
                <a:latin typeface="Brush Script MT" pitchFamily="66" charset="0"/>
              </a:rPr>
              <a:t>The </a:t>
            </a:r>
            <a:r>
              <a:rPr lang="en-US" sz="7200" dirty="0" err="1" smtClean="0">
                <a:solidFill>
                  <a:srgbClr val="FF0000"/>
                </a:solidFill>
                <a:latin typeface="Brush Script MT" pitchFamily="66" charset="0"/>
              </a:rPr>
              <a:t>Aripo</a:t>
            </a:r>
            <a:r>
              <a:rPr lang="en-US" sz="7200" dirty="0" smtClean="0">
                <a:solidFill>
                  <a:srgbClr val="FF0000"/>
                </a:solidFill>
                <a:latin typeface="Brush Script MT" pitchFamily="66" charset="0"/>
              </a:rPr>
              <a:t> Savannah</a:t>
            </a:r>
            <a:endParaRPr lang="en-TT" sz="7200" dirty="0">
              <a:solidFill>
                <a:srgbClr val="FF0000"/>
              </a:solidFill>
              <a:latin typeface="Brush Script MT" pitchFamily="66" charset="0"/>
            </a:endParaRPr>
          </a:p>
        </p:txBody>
      </p:sp>
      <p:pic>
        <p:nvPicPr>
          <p:cNvPr id="4" name="il_fi" descr="http://www.ttnaturelink.com/wp-content/uploads/2009/12/Aripo-Savanna.jpg"/>
          <p:cNvPicPr>
            <a:picLocks noGrp="1"/>
          </p:cNvPicPr>
          <p:nvPr>
            <p:ph idx="1"/>
          </p:nvPr>
        </p:nvPicPr>
        <p:blipFill>
          <a:blip r:embed="rId3"/>
          <a:srcRect/>
          <a:stretch>
            <a:fillRect/>
          </a:stretch>
        </p:blipFill>
        <p:spPr bwMode="auto">
          <a:xfrm>
            <a:off x="1835696" y="1700808"/>
            <a:ext cx="5832648" cy="3888432"/>
          </a:xfrm>
          <a:prstGeom prst="rect">
            <a:avLst/>
          </a:prstGeom>
          <a:noFill/>
          <a:ln w="9525">
            <a:noFill/>
            <a:miter lim="800000"/>
            <a:headEnd/>
            <a:tailEnd/>
          </a:ln>
        </p:spPr>
      </p:pic>
      <p:pic>
        <p:nvPicPr>
          <p:cNvPr id="5" name="Michael_Jackson_-_Earth_song.mp3">
            <a:hlinkClick r:id="" action="ppaction://media"/>
          </p:cNvPr>
          <p:cNvPicPr>
            <a:picLocks noRot="1" noChangeAspect="1"/>
          </p:cNvPicPr>
          <p:nvPr>
            <a:audioFile r:link="rId1"/>
          </p:nvPr>
        </p:nvPicPr>
        <p:blipFill>
          <a:blip r:embed="rId4"/>
          <a:stretch>
            <a:fillRect/>
          </a:stretch>
        </p:blipFill>
        <p:spPr>
          <a:xfrm>
            <a:off x="8604448" y="6309320"/>
            <a:ext cx="304800" cy="304800"/>
          </a:xfrm>
          <a:prstGeom prst="rect">
            <a:avLst/>
          </a:prstGeom>
        </p:spPr>
      </p:pic>
    </p:spTree>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par>
                                <p:cTn id="13" presetID="1" presetClass="mediacall" presetSubtype="0" fill="hold" nodeType="withEffect">
                                  <p:stCondLst>
                                    <p:cond delay="0"/>
                                  </p:stCondLst>
                                  <p:childTnLst>
                                    <p:cmd type="call" cmd="playFrom(0.0)">
                                      <p:cBhvr>
                                        <p:cTn id="14" dur="3684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dirty="0" smtClean="0">
                <a:solidFill>
                  <a:srgbClr val="FF0000"/>
                </a:solidFill>
                <a:latin typeface="Brush Script MT" pitchFamily="66" charset="0"/>
              </a:rPr>
              <a:t>Urban </a:t>
            </a:r>
            <a:r>
              <a:rPr lang="en-US" sz="8000" dirty="0" err="1" smtClean="0">
                <a:solidFill>
                  <a:srgbClr val="FF0000"/>
                </a:solidFill>
                <a:latin typeface="Brush Script MT" pitchFamily="66" charset="0"/>
              </a:rPr>
              <a:t>Centres</a:t>
            </a:r>
            <a:r>
              <a:rPr lang="en-US" sz="8000" dirty="0" smtClean="0">
                <a:solidFill>
                  <a:srgbClr val="FF0000"/>
                </a:solidFill>
                <a:latin typeface="Brush Script MT" pitchFamily="66" charset="0"/>
              </a:rPr>
              <a:t> </a:t>
            </a:r>
            <a:br>
              <a:rPr lang="en-US" sz="8000" dirty="0" smtClean="0">
                <a:solidFill>
                  <a:srgbClr val="FF0000"/>
                </a:solidFill>
                <a:latin typeface="Brush Script MT" pitchFamily="66" charset="0"/>
              </a:rPr>
            </a:br>
            <a:r>
              <a:rPr lang="en-US" sz="2200" dirty="0" smtClean="0"/>
              <a:t>Port of Spain &amp; San Fernando</a:t>
            </a:r>
            <a:endParaRPr lang="en-TT" sz="2200" dirty="0"/>
          </a:p>
        </p:txBody>
      </p:sp>
      <p:pic>
        <p:nvPicPr>
          <p:cNvPr id="4" name="Content Placeholder 3" descr="http://upload.wikimedia.org/wikipedia/commons/thumb/4/4f/CRHUBH_intersection.JPG/220px-CRHUBH_intersection.JPG">
            <a:hlinkClick r:id="rId3"/>
          </p:cNvPr>
          <p:cNvPicPr>
            <a:picLocks noGrp="1"/>
          </p:cNvPicPr>
          <p:nvPr>
            <p:ph idx="1"/>
          </p:nvPr>
        </p:nvPicPr>
        <p:blipFill>
          <a:blip r:embed="rId4"/>
          <a:stretch>
            <a:fillRect/>
          </a:stretch>
        </p:blipFill>
        <p:spPr>
          <a:xfrm>
            <a:off x="611560" y="1772816"/>
            <a:ext cx="3312368" cy="2370956"/>
          </a:xfrm>
        </p:spPr>
      </p:pic>
      <p:pic>
        <p:nvPicPr>
          <p:cNvPr id="5" name="Picture 4" descr="http://upload.wikimedia.org/wikipedia/en/thumb/1/1a/WrightsonlightsPOS.jpg/220px-WrightsonlightsPOS.jpg">
            <a:hlinkClick r:id="rId5"/>
          </p:cNvPr>
          <p:cNvPicPr/>
          <p:nvPr/>
        </p:nvPicPr>
        <p:blipFill>
          <a:blip r:embed="rId6"/>
          <a:srcRect/>
          <a:stretch>
            <a:fillRect/>
          </a:stretch>
        </p:blipFill>
        <p:spPr bwMode="auto">
          <a:xfrm>
            <a:off x="4860032" y="1628800"/>
            <a:ext cx="2952328" cy="2304256"/>
          </a:xfrm>
          <a:prstGeom prst="rect">
            <a:avLst/>
          </a:prstGeom>
          <a:noFill/>
          <a:ln w="9525">
            <a:noFill/>
            <a:miter lim="800000"/>
            <a:headEnd/>
            <a:tailEnd/>
          </a:ln>
        </p:spPr>
      </p:pic>
      <p:pic>
        <p:nvPicPr>
          <p:cNvPr id="8" name="il_fi" descr="http://upload.wikimedia.org/wikipedia/commons/thumb/b/b0/HilltopSandoview.jpg/800px-HilltopSandoview.jpg"/>
          <p:cNvPicPr/>
          <p:nvPr/>
        </p:nvPicPr>
        <p:blipFill>
          <a:blip r:embed="rId7"/>
          <a:srcRect/>
          <a:stretch>
            <a:fillRect/>
          </a:stretch>
        </p:blipFill>
        <p:spPr bwMode="auto">
          <a:xfrm>
            <a:off x="2555776" y="3861048"/>
            <a:ext cx="3795514" cy="2304256"/>
          </a:xfrm>
          <a:prstGeom prst="rect">
            <a:avLst/>
          </a:prstGeom>
          <a:noFill/>
          <a:ln w="9525">
            <a:noFill/>
            <a:miter lim="800000"/>
            <a:headEnd/>
            <a:tailEnd/>
          </a:ln>
        </p:spPr>
      </p:pic>
      <p:pic>
        <p:nvPicPr>
          <p:cNvPr id="7" name="Michael_Jackson_-_Earth_song.mp3">
            <a:hlinkClick r:id="" action="ppaction://media"/>
          </p:cNvPr>
          <p:cNvPicPr>
            <a:picLocks noRot="1" noChangeAspect="1"/>
          </p:cNvPicPr>
          <p:nvPr>
            <a:audioFile r:link="rId1"/>
          </p:nvPr>
        </p:nvPicPr>
        <p:blipFill>
          <a:blip r:embed="rId8"/>
          <a:stretch>
            <a:fillRect/>
          </a:stretch>
        </p:blipFill>
        <p:spPr>
          <a:xfrm>
            <a:off x="8604448" y="6309320"/>
            <a:ext cx="304800" cy="304800"/>
          </a:xfrm>
          <a:prstGeom prst="rect">
            <a:avLst/>
          </a:prstGeom>
        </p:spPr>
      </p:pic>
    </p:spTree>
  </p:cSld>
  <p:clrMapOvr>
    <a:masterClrMapping/>
  </p:clrMapOvr>
  <p:transition spd="med"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1+#ppt_w/2"/>
                                          </p:val>
                                        </p:tav>
                                        <p:tav tm="100000">
                                          <p:val>
                                            <p:strVal val="#ppt_x"/>
                                          </p:val>
                                        </p:tav>
                                      </p:tavLst>
                                    </p:anim>
                                    <p:anim calcmode="lin" valueType="num">
                                      <p:cBhvr additive="base">
                                        <p:cTn id="18" dur="2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1+#ppt_h/2"/>
                                          </p:val>
                                        </p:tav>
                                        <p:tav tm="100000">
                                          <p:val>
                                            <p:strVal val="#ppt_y"/>
                                          </p:val>
                                        </p:tav>
                                      </p:tavLst>
                                    </p:anim>
                                  </p:childTnLst>
                                </p:cTn>
                              </p:par>
                              <p:par>
                                <p:cTn id="24" presetID="1" presetClass="mediacall" presetSubtype="0" fill="hold" nodeType="withEffect">
                                  <p:stCondLst>
                                    <p:cond delay="0"/>
                                  </p:stCondLst>
                                  <p:childTnLst>
                                    <p:cmd type="call" cmd="playFrom(0.0)">
                                      <p:cBhvr>
                                        <p:cTn id="25" dur="3684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5"/>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2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3533</TotalTime>
  <Words>208</Words>
  <Application>Microsoft Office PowerPoint</Application>
  <PresentationFormat>On-screen Show (4:3)</PresentationFormat>
  <Paragraphs>36</Paragraphs>
  <Slides>14</Slides>
  <Notes>2</Notes>
  <HiddenSlides>0</HiddenSlides>
  <MMClips>13</MMClips>
  <ScaleCrop>false</ScaleCrop>
  <HeadingPairs>
    <vt:vector size="6" baseType="variant">
      <vt:variant>
        <vt:lpstr>Theme</vt:lpstr>
      </vt:variant>
      <vt:variant>
        <vt:i4>1</vt:i4>
      </vt:variant>
      <vt:variant>
        <vt:lpstr>Slide Titles</vt:lpstr>
      </vt:variant>
      <vt:variant>
        <vt:i4>14</vt:i4>
      </vt:variant>
      <vt:variant>
        <vt:lpstr>Custom Shows</vt:lpstr>
      </vt:variant>
      <vt:variant>
        <vt:i4>1</vt:i4>
      </vt:variant>
    </vt:vector>
  </HeadingPairs>
  <TitlesOfParts>
    <vt:vector size="16" baseType="lpstr">
      <vt:lpstr>Office Theme</vt:lpstr>
      <vt:lpstr>Ecosystems</vt:lpstr>
      <vt:lpstr>What is an Ecosystem?</vt:lpstr>
      <vt:lpstr>Types of Ecosystems</vt:lpstr>
      <vt:lpstr> Caroni Swamp </vt:lpstr>
      <vt:lpstr>Buccoo Reef - Tobago</vt:lpstr>
      <vt:lpstr>Asa Wright –  Northern Range  at about 12 000 feet</vt:lpstr>
      <vt:lpstr>The beach at Blanchisseuse</vt:lpstr>
      <vt:lpstr>The Aripo Savannah</vt:lpstr>
      <vt:lpstr>Urban Centres  Port of Spain &amp; San Fernando</vt:lpstr>
      <vt:lpstr>San Fernando Hill prior to Quarrying looking east along High Street in the 1890’s</vt:lpstr>
      <vt:lpstr>What are Wetlands?</vt:lpstr>
      <vt:lpstr>Importance of wetlands</vt:lpstr>
      <vt:lpstr>Slide 13</vt:lpstr>
      <vt:lpstr>Slide 14</vt:lpstr>
      <vt:lpstr>Custom Show 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dc:title>
  <dc:creator>candacefrancis</dc:creator>
  <cp:lastModifiedBy>candacefrancis</cp:lastModifiedBy>
  <cp:revision>92</cp:revision>
  <dcterms:created xsi:type="dcterms:W3CDTF">2011-10-02T08:10:20Z</dcterms:created>
  <dcterms:modified xsi:type="dcterms:W3CDTF">2011-10-27T08:01:06Z</dcterms:modified>
</cp:coreProperties>
</file>